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2"/>
  </p:notesMasterIdLst>
  <p:handoutMasterIdLst>
    <p:handoutMasterId r:id="rId23"/>
  </p:handoutMasterIdLst>
  <p:sldIdLst>
    <p:sldId id="354" r:id="rId2"/>
    <p:sldId id="355" r:id="rId3"/>
    <p:sldId id="363" r:id="rId4"/>
    <p:sldId id="364" r:id="rId5"/>
    <p:sldId id="357" r:id="rId6"/>
    <p:sldId id="350" r:id="rId7"/>
    <p:sldId id="370" r:id="rId8"/>
    <p:sldId id="371" r:id="rId9"/>
    <p:sldId id="358" r:id="rId10"/>
    <p:sldId id="345" r:id="rId11"/>
    <p:sldId id="346" r:id="rId12"/>
    <p:sldId id="356" r:id="rId13"/>
    <p:sldId id="365" r:id="rId14"/>
    <p:sldId id="360" r:id="rId15"/>
    <p:sldId id="348" r:id="rId16"/>
    <p:sldId id="366" r:id="rId17"/>
    <p:sldId id="369" r:id="rId18"/>
    <p:sldId id="361" r:id="rId19"/>
    <p:sldId id="367" r:id="rId20"/>
    <p:sldId id="36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FAD"/>
    <a:srgbClr val="0066FF"/>
    <a:srgbClr val="000099"/>
    <a:srgbClr val="D20421"/>
    <a:srgbClr val="C6BDF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289" autoAdjust="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965637518994336"/>
          <c:y val="9.3573335112771924E-2"/>
          <c:w val="0.4119153197955519"/>
          <c:h val="0.7959041772320834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3.2573675001151173E-2"/>
                  <c:y val="1.98340673517505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Ивановский </a:t>
                    </a:r>
                    <a:r>
                      <a:rPr lang="ru-RU" dirty="0"/>
                      <a:t>государственный энергетический университет; </a:t>
                    </a:r>
                    <a:endParaRPr lang="ru-RU" dirty="0" smtClean="0"/>
                  </a:p>
                  <a:p>
                    <a:r>
                      <a:rPr lang="ru-RU" sz="1200" dirty="0" smtClean="0">
                        <a:solidFill>
                          <a:srgbClr val="FF0000"/>
                        </a:solidFill>
                      </a:rPr>
                      <a:t>21</a:t>
                    </a:r>
                    <a:endParaRPr lang="ru-RU" sz="12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179237463738086E-2"/>
                  <c:y val="-0.1399764224387205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Ивановский </a:t>
                    </a:r>
                    <a:r>
                      <a:rPr lang="ru-RU" dirty="0"/>
                      <a:t>государственный химико-технологический </a:t>
                    </a:r>
                    <a:r>
                      <a:rPr lang="ru-RU" dirty="0" smtClean="0"/>
                      <a:t>университет; </a:t>
                    </a:r>
                  </a:p>
                  <a:p>
                    <a:r>
                      <a:rPr lang="ru-RU" sz="1200" dirty="0" smtClean="0">
                        <a:solidFill>
                          <a:srgbClr val="FF0000"/>
                        </a:solidFill>
                      </a:rPr>
                      <a:t>15</a:t>
                    </a:r>
                    <a:endParaRPr lang="ru-RU" sz="12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224708753511084"/>
                  <c:y val="-0.18519662796387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Ивановская государственная медицинская академия; </a:t>
                    </a:r>
                    <a:endParaRPr lang="ru-RU" dirty="0" smtClean="0"/>
                  </a:p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4</a:t>
                    </a:r>
                    <a:endParaRPr lang="ru-RU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7741124464705069"/>
                  <c:y val="-4.26128831353707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Ивановский </a:t>
                    </a:r>
                    <a:r>
                      <a:rPr lang="ru-RU" dirty="0"/>
                      <a:t>государственный университет; </a:t>
                    </a:r>
                    <a:endParaRPr lang="ru-RU" dirty="0" smtClean="0"/>
                  </a:p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15</a:t>
                    </a:r>
                    <a:endParaRPr lang="ru-RU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873221439425334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/>
                      <a:t>Ивановский государственный политехнический университет; </a:t>
                    </a:r>
                    <a:endParaRPr lang="ru-RU" sz="1100" dirty="0" smtClean="0"/>
                  </a:p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4</a:t>
                    </a:r>
                    <a:endParaRPr lang="ru-RU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762805636137588"/>
                  <c:y val="-0.15247141776769429"/>
                </c:manualLayout>
              </c:layout>
              <c:tx>
                <c:rich>
                  <a:bodyPr rot="0"/>
                  <a:lstStyle/>
                  <a:p>
                    <a:pPr>
                      <a:defRPr sz="1100"/>
                    </a:pPr>
                    <a:r>
                      <a:rPr lang="ru-RU" sz="1100" dirty="0"/>
                      <a:t>Ивановская государственная сельскохозяйственная академия </a:t>
                    </a:r>
                    <a:r>
                      <a:rPr lang="ru-RU" sz="1100" dirty="0" err="1"/>
                      <a:t>Д.К.Беляева</a:t>
                    </a:r>
                    <a:r>
                      <a:rPr lang="ru-RU" sz="1100" dirty="0"/>
                      <a:t>; </a:t>
                    </a:r>
                    <a:r>
                      <a:rPr lang="ru-RU" sz="1200" dirty="0">
                        <a:solidFill>
                          <a:srgbClr val="FF0000"/>
                        </a:solidFill>
                      </a:rPr>
                      <a:t>4</a:t>
                    </a:r>
                    <a:endParaRPr lang="ru-RU" sz="1100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2282647234885113"/>
                  <c:y val="-0.2628422082832866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Другие ВУЗы Ивановской области;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4864886954920109"/>
                  <c:y val="1.804595400151252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ВУЗы других регионов; </a:t>
                    </a:r>
                    <a:endParaRPr lang="ru-RU" dirty="0" smtClean="0"/>
                  </a:p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20</a:t>
                    </a:r>
                    <a:endParaRPr lang="ru-RU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dirty="0"/>
                      <a:t>Учреждения СПО;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10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1965568448680759E-2"/>
                  <c:y val="-1.603719026647092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Призваны в армию;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Лист1!$A$1:$A$10</c:f>
              <c:strCache>
                <c:ptCount val="10"/>
                <c:pt idx="0">
                  <c:v>Ивановский государственный энергетический университет</c:v>
                </c:pt>
                <c:pt idx="1">
                  <c:v>Ивановский государственный химико-технологический университет </c:v>
                </c:pt>
                <c:pt idx="2">
                  <c:v>Ивановская государственная медицинская академия</c:v>
                </c:pt>
                <c:pt idx="3">
                  <c:v>Ивановский государственный университет</c:v>
                </c:pt>
                <c:pt idx="4">
                  <c:v>Ивановский государственный политехнический университет</c:v>
                </c:pt>
                <c:pt idx="5">
                  <c:v>Ивановская государственная сельскохозяйственная академия Д.К.Беляева</c:v>
                </c:pt>
                <c:pt idx="6">
                  <c:v>Другие ВУЗы Ивановской области</c:v>
                </c:pt>
                <c:pt idx="7">
                  <c:v>ВУЗы других регионов</c:v>
                </c:pt>
                <c:pt idx="8">
                  <c:v>Учреждения СПО</c:v>
                </c:pt>
                <c:pt idx="9">
                  <c:v>Призваны в армию</c:v>
                </c:pt>
              </c:strCache>
            </c:strRef>
          </c:cat>
          <c:val>
            <c:numRef>
              <c:f>Лист1!$B$1:$B$10</c:f>
              <c:numCache>
                <c:formatCode>General</c:formatCode>
                <c:ptCount val="10"/>
                <c:pt idx="0">
                  <c:v>21</c:v>
                </c:pt>
                <c:pt idx="1">
                  <c:v>15</c:v>
                </c:pt>
                <c:pt idx="2">
                  <c:v>4</c:v>
                </c:pt>
                <c:pt idx="3">
                  <c:v>15</c:v>
                </c:pt>
                <c:pt idx="4">
                  <c:v>4</c:v>
                </c:pt>
                <c:pt idx="5">
                  <c:v>4</c:v>
                </c:pt>
                <c:pt idx="6">
                  <c:v>6</c:v>
                </c:pt>
                <c:pt idx="7">
                  <c:v>20</c:v>
                </c:pt>
                <c:pt idx="8">
                  <c:v>10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965637518994336"/>
          <c:y val="9.3573335112771924E-2"/>
          <c:w val="0.4119153197955519"/>
          <c:h val="0.7959041772320834"/>
        </c:manualLayout>
      </c:layout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980654761904762"/>
          <c:y val="0.15445402298850575"/>
          <c:w val="0.42038690476190477"/>
          <c:h val="0.81178160919540232"/>
        </c:manualLayout>
      </c:layout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В 10 класс; </a:t>
                    </a:r>
                    <a:endParaRPr lang="ru-RU" dirty="0" smtClean="0"/>
                  </a:p>
                  <a:p>
                    <a:r>
                      <a:rPr lang="ru-RU" sz="1400" dirty="0" smtClean="0">
                        <a:solidFill>
                          <a:srgbClr val="FF0000"/>
                        </a:solidFill>
                      </a:rPr>
                      <a:t>105</a:t>
                    </a:r>
                    <a:endParaRPr lang="ru-RU" sz="14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СПО г. </a:t>
                    </a:r>
                    <a:r>
                      <a:rPr lang="ru-RU"/>
                      <a:t>Родники; </a:t>
                    </a:r>
                    <a:endParaRPr lang="ru-RU" smtClean="0"/>
                  </a:p>
                  <a:p>
                    <a:r>
                      <a:rPr lang="ru-RU" sz="1400" smtClean="0">
                        <a:solidFill>
                          <a:srgbClr val="FF0000"/>
                        </a:solidFill>
                      </a:rPr>
                      <a:t>92</a:t>
                    </a:r>
                    <a:endParaRPr lang="ru-RU" sz="140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СПО г. </a:t>
                    </a:r>
                    <a:r>
                      <a:rPr lang="ru-RU"/>
                      <a:t>Иваново; </a:t>
                    </a:r>
                    <a:endParaRPr lang="ru-RU" smtClean="0"/>
                  </a:p>
                  <a:p>
                    <a:r>
                      <a:rPr lang="ru-RU" sz="1400" smtClean="0">
                        <a:solidFill>
                          <a:srgbClr val="FF0000"/>
                        </a:solidFill>
                      </a:rPr>
                      <a:t>63</a:t>
                    </a:r>
                    <a:endParaRPr lang="ru-RU" sz="140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11091582302211"/>
                  <c:y val="2.504796814191329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СПО г. Шуи; </a:t>
                    </a:r>
                    <a:endParaRPr lang="ru-RU" dirty="0" smtClean="0"/>
                  </a:p>
                  <a:p>
                    <a:r>
                      <a:rPr lang="ru-RU" sz="1400" dirty="0" smtClean="0">
                        <a:solidFill>
                          <a:srgbClr val="FF0000"/>
                        </a:solidFill>
                      </a:rPr>
                      <a:t>18</a:t>
                    </a:r>
                    <a:endParaRPr lang="ru-RU" sz="14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3798286932883388"/>
                  <c:y val="-6.39340664313512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СПО г. Кинешмы; </a:t>
                    </a:r>
                    <a:endParaRPr lang="ru-RU" dirty="0" smtClean="0"/>
                  </a:p>
                  <a:p>
                    <a:r>
                      <a:rPr lang="ru-RU" sz="1400" dirty="0" smtClean="0">
                        <a:solidFill>
                          <a:srgbClr val="FF0000"/>
                        </a:solidFill>
                      </a:rPr>
                      <a:t>5</a:t>
                    </a:r>
                    <a:endParaRPr lang="ru-RU" sz="14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67359392575928"/>
                  <c:y val="-3.322563127884876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СПО других регионов; </a:t>
                    </a:r>
                    <a:endParaRPr lang="ru-RU" dirty="0" smtClean="0"/>
                  </a:p>
                  <a:p>
                    <a:r>
                      <a:rPr lang="ru-RU" sz="1400" dirty="0" smtClean="0">
                        <a:solidFill>
                          <a:srgbClr val="FF0000"/>
                        </a:solidFill>
                      </a:rPr>
                      <a:t>7</a:t>
                    </a:r>
                    <a:endParaRPr lang="ru-RU" sz="14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Лист1!$A$21:$A$26</c:f>
              <c:strCache>
                <c:ptCount val="6"/>
                <c:pt idx="0">
                  <c:v>В 10 класс</c:v>
                </c:pt>
                <c:pt idx="1">
                  <c:v>СПО г. Родники</c:v>
                </c:pt>
                <c:pt idx="2">
                  <c:v>СПО г. Иваново</c:v>
                </c:pt>
                <c:pt idx="3">
                  <c:v>СПО г. Шуи</c:v>
                </c:pt>
                <c:pt idx="4">
                  <c:v> СПО г. Кинешмы</c:v>
                </c:pt>
                <c:pt idx="5">
                  <c:v>СПО других регионов</c:v>
                </c:pt>
              </c:strCache>
            </c:strRef>
          </c:cat>
          <c:val>
            <c:numRef>
              <c:f>Лист1!$B$21:$B$26</c:f>
              <c:numCache>
                <c:formatCode>General</c:formatCode>
                <c:ptCount val="6"/>
                <c:pt idx="0">
                  <c:v>105</c:v>
                </c:pt>
                <c:pt idx="1">
                  <c:v>92</c:v>
                </c:pt>
                <c:pt idx="2">
                  <c:v>63</c:v>
                </c:pt>
                <c:pt idx="3">
                  <c:v>18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46A84C-31EE-424C-9D5C-4CEC9C0A48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95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49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0C6201-967A-4BBC-A44A-05E9D9DD53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76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17763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17764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776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776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1E691CA6-8012-4D36-BA66-903FC0FC96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38663-4AA8-4BFD-A282-5DEFB03967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33951-4B5B-4E9C-8E5A-3D11E2D49B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BC681-7586-45B2-8765-A6E43EEEC8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4FD64-E116-4F52-A87F-9FC1C84C23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94992-1D77-4643-AA92-6611E41CE4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85C4E-5A41-4DC2-ABB0-BB05854D33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623EA-4B85-4D4C-A781-F88E286900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5D619-C206-449C-A7CF-2D86C3B5B3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935FE-17E7-4FAD-A8F0-6BB4DB9995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EBFA0-F20B-48CE-B304-E68C380FD8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A8F88D81-B396-40D3-A1AF-D3107BF02134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16743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16744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16745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43A-C656-4570-8A43-B823F3CC899F}" type="slidenum">
              <a:rPr lang="ru-RU"/>
              <a:pPr/>
              <a:t>1</a:t>
            </a:fld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0099"/>
                </a:solidFill>
              </a:rPr>
              <a:t>Профориентационная</a:t>
            </a:r>
            <a:r>
              <a:rPr lang="ru-RU" sz="2400" b="1" i="1" dirty="0" smtClean="0">
                <a:solidFill>
                  <a:srgbClr val="000099"/>
                </a:solidFill>
              </a:rPr>
              <a:t> работа </a:t>
            </a:r>
            <a:br>
              <a:rPr lang="ru-RU" sz="2400" b="1" i="1" dirty="0" smtClean="0">
                <a:solidFill>
                  <a:srgbClr val="000099"/>
                </a:solidFill>
              </a:rPr>
            </a:br>
            <a:r>
              <a:rPr lang="ru-RU" sz="2400" b="1" i="1" dirty="0" smtClean="0">
                <a:solidFill>
                  <a:srgbClr val="000099"/>
                </a:solidFill>
              </a:rPr>
              <a:t>как основа формирования </a:t>
            </a:r>
            <a:br>
              <a:rPr lang="ru-RU" sz="2400" b="1" i="1" dirty="0" smtClean="0">
                <a:solidFill>
                  <a:srgbClr val="000099"/>
                </a:solidFill>
              </a:rPr>
            </a:br>
            <a:r>
              <a:rPr lang="ru-RU" sz="2400" b="1" i="1" dirty="0" smtClean="0">
                <a:solidFill>
                  <a:srgbClr val="000099"/>
                </a:solidFill>
              </a:rPr>
              <a:t>профессиональных компетенций обучающихся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pic>
        <p:nvPicPr>
          <p:cNvPr id="1026" name="Picture 2" descr="D:\Лебедев ИЕ\Белоброва СС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65856"/>
            <a:ext cx="2119942" cy="2449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914400" y="5123014"/>
            <a:ext cx="495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260FAD"/>
                </a:solidFill>
              </a:rPr>
              <a:t>С.С. Белоброва,</a:t>
            </a:r>
          </a:p>
          <a:p>
            <a:pPr algn="ctr"/>
            <a:r>
              <a:rPr lang="ru-RU" sz="1600" b="1" i="1" dirty="0">
                <a:solidFill>
                  <a:srgbClr val="0066FF"/>
                </a:solidFill>
              </a:rPr>
              <a:t>консультант отдела общего, дошкольного, </a:t>
            </a:r>
          </a:p>
          <a:p>
            <a:pPr algn="ctr"/>
            <a:r>
              <a:rPr lang="ru-RU" sz="1600" b="1" i="1" dirty="0">
                <a:solidFill>
                  <a:srgbClr val="0066FF"/>
                </a:solidFill>
              </a:rPr>
              <a:t>дополнительного </a:t>
            </a:r>
            <a:r>
              <a:rPr lang="ru-RU" sz="1600" b="1" i="1" dirty="0" smtClean="0">
                <a:solidFill>
                  <a:srgbClr val="0066FF"/>
                </a:solidFill>
              </a:rPr>
              <a:t>образования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3C2-B7D7-4E24-B1FE-EA6AEF29E937}" type="slidenum">
              <a:rPr lang="ru-RU"/>
              <a:pPr/>
              <a:t>10</a:t>
            </a:fld>
            <a:endParaRPr lang="ru-RU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0" y="263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0" y="422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9442" name="Picture 2" descr="C:\Users\km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305800" cy="411480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0066FF"/>
                </a:solidFill>
              </a:rPr>
              <a:t>Межведомственное взаимодействие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600200" y="1752600"/>
            <a:ext cx="71628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i="1" dirty="0" smtClean="0">
                <a:solidFill>
                  <a:srgbClr val="000099"/>
                </a:solidFill>
              </a:rPr>
              <a:t>Заключен</a:t>
            </a:r>
            <a:r>
              <a:rPr lang="ru-RU" sz="2400" b="1" i="1" dirty="0" smtClean="0">
                <a:solidFill>
                  <a:srgbClr val="000099"/>
                </a:solidFill>
              </a:rPr>
              <a:t>     договор о сотрудничестве с Центром занятости населения, </a:t>
            </a:r>
          </a:p>
          <a:p>
            <a:pPr>
              <a:lnSpc>
                <a:spcPct val="120000"/>
              </a:lnSpc>
            </a:pPr>
            <a:r>
              <a:rPr lang="ru-RU" sz="2000" i="1" dirty="0" smtClean="0">
                <a:solidFill>
                  <a:srgbClr val="000099"/>
                </a:solidFill>
              </a:rPr>
              <a:t>направленный на решение вопросов </a:t>
            </a:r>
            <a:r>
              <a:rPr lang="ru-RU" sz="2400" i="1" dirty="0" smtClean="0">
                <a:solidFill>
                  <a:srgbClr val="000099"/>
                </a:solidFill>
              </a:rPr>
              <a:t/>
            </a:r>
            <a:br>
              <a:rPr lang="ru-RU" sz="2400" i="1" dirty="0" smtClean="0">
                <a:solidFill>
                  <a:srgbClr val="000099"/>
                </a:solidFill>
              </a:rPr>
            </a:br>
            <a:r>
              <a:rPr lang="ru-RU" sz="2400" b="1" i="1" dirty="0" smtClean="0">
                <a:solidFill>
                  <a:srgbClr val="000099"/>
                </a:solidFill>
              </a:rPr>
              <a:t>по организации </a:t>
            </a:r>
            <a:r>
              <a:rPr lang="ru-RU" sz="2400" b="1" i="1" dirty="0" err="1" smtClean="0">
                <a:solidFill>
                  <a:srgbClr val="000099"/>
                </a:solidFill>
              </a:rPr>
              <a:t>профориентационной</a:t>
            </a:r>
            <a:r>
              <a:rPr lang="ru-RU" sz="2400" b="1" i="1" dirty="0" smtClean="0">
                <a:solidFill>
                  <a:srgbClr val="000099"/>
                </a:solidFill>
              </a:rPr>
              <a:t> работы  с учащимися выпускных классов,</a:t>
            </a:r>
            <a:br>
              <a:rPr lang="ru-RU" sz="2400" b="1" i="1" dirty="0" smtClean="0">
                <a:solidFill>
                  <a:srgbClr val="000099"/>
                </a:solidFill>
              </a:rPr>
            </a:br>
            <a:endParaRPr lang="ru-RU" sz="800" b="1" i="1" dirty="0" smtClean="0">
              <a:solidFill>
                <a:srgbClr val="000099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000" i="1" dirty="0" smtClean="0">
                <a:solidFill>
                  <a:srgbClr val="000099"/>
                </a:solidFill>
              </a:rPr>
              <a:t>включающее</a:t>
            </a:r>
            <a:r>
              <a:rPr lang="ru-RU" sz="2400" b="1" i="1" dirty="0" smtClean="0">
                <a:solidFill>
                  <a:srgbClr val="000099"/>
                </a:solidFill>
              </a:rPr>
              <a:t> </a:t>
            </a:r>
            <a:r>
              <a:rPr lang="ru-RU" sz="2200" b="1" i="1" dirty="0" smtClean="0">
                <a:solidFill>
                  <a:srgbClr val="000099"/>
                </a:solidFill>
              </a:rPr>
              <a:t>компьютерное тестирование на определение профессиональных склонностей и навыков.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3C2-B7D7-4E24-B1FE-EA6AEF29E937}" type="slidenum">
              <a:rPr lang="ru-RU"/>
              <a:pPr/>
              <a:t>11</a:t>
            </a:fld>
            <a:endParaRPr lang="ru-RU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0" y="263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0" y="422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0066FF"/>
                </a:solidFill>
              </a:rPr>
              <a:t>Компьютерное тестирование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419600" y="2438399"/>
            <a:ext cx="4191000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i="1" dirty="0" smtClean="0">
                <a:solidFill>
                  <a:srgbClr val="000099"/>
                </a:solidFill>
              </a:rPr>
              <a:t>За 2018-2019 учебный год тестирование прошли </a:t>
            </a:r>
          </a:p>
          <a:p>
            <a:pPr>
              <a:lnSpc>
                <a:spcPct val="120000"/>
              </a:lnSpc>
            </a:pPr>
            <a:r>
              <a:rPr lang="ru-RU" sz="3600" b="1" i="1" dirty="0" smtClean="0">
                <a:solidFill>
                  <a:srgbClr val="FF0000"/>
                </a:solidFill>
              </a:rPr>
              <a:t>30,4 %</a:t>
            </a:r>
          </a:p>
          <a:p>
            <a:pPr>
              <a:lnSpc>
                <a:spcPct val="120000"/>
              </a:lnSpc>
            </a:pPr>
            <a:r>
              <a:rPr lang="ru-RU" sz="2400" b="1" i="1" dirty="0" smtClean="0">
                <a:solidFill>
                  <a:srgbClr val="000099"/>
                </a:solidFill>
              </a:rPr>
              <a:t>обучающихся</a:t>
            </a:r>
          </a:p>
          <a:p>
            <a:pPr>
              <a:lnSpc>
                <a:spcPct val="120000"/>
              </a:lnSpc>
            </a:pPr>
            <a:r>
              <a:rPr lang="ru-RU" sz="2400" b="1" i="1" dirty="0" smtClean="0">
                <a:solidFill>
                  <a:srgbClr val="000099"/>
                </a:solidFill>
              </a:rPr>
              <a:t>школ города и района. </a:t>
            </a:r>
          </a:p>
        </p:txBody>
      </p:sp>
      <p:pic>
        <p:nvPicPr>
          <p:cNvPr id="1026" name="Picture 2" descr="C:\Documents and Settings\ЛебедевИЕ\Рабочий стол\Профориентация\Я выбираю профессию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828800"/>
            <a:ext cx="3257550" cy="4343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43A-C656-4570-8A43-B823F3CC899F}" type="slidenum">
              <a:rPr lang="ru-RU"/>
              <a:pPr/>
              <a:t>12</a:t>
            </a:fld>
            <a:endParaRPr lang="ru-RU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pic>
        <p:nvPicPr>
          <p:cNvPr id="1026" name="Picture 2" descr="\\sekret\Для секретарей\Белоброва С.С\профорентац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66799"/>
            <a:ext cx="80772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43A-C656-4570-8A43-B823F3CC899F}" type="slidenum">
              <a:rPr lang="ru-RU"/>
              <a:pPr/>
              <a:t>13</a:t>
            </a:fld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7696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0099"/>
                </a:solidFill>
              </a:rPr>
              <a:t>Профессиональная консультация </a:t>
            </a:r>
          </a:p>
          <a:p>
            <a:pPr lvl="0"/>
            <a:endParaRPr lang="ru-RU" sz="2400" i="1" dirty="0" smtClean="0">
              <a:solidFill>
                <a:srgbClr val="000099"/>
              </a:solidFill>
            </a:endParaRPr>
          </a:p>
          <a:p>
            <a:pPr lvl="0"/>
            <a:r>
              <a:rPr lang="ru-RU" sz="2400" i="1" dirty="0" smtClean="0">
                <a:solidFill>
                  <a:srgbClr val="000099"/>
                </a:solidFill>
              </a:rPr>
              <a:t>Индивидуальные консультации специалистов, психологов, педагогов, представителей различных профессий по выбору дальнейшего профиля обучения и профессиональным предпочтениям.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99"/>
                </a:solidFill>
              </a:rPr>
              <a:t>Профессиональная консультация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43A-C656-4570-8A43-B823F3CC899F}" type="slidenum">
              <a:rPr lang="ru-RU"/>
              <a:pPr/>
              <a:t>14</a:t>
            </a:fld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83820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rgbClr val="260FAD"/>
                </a:solidFill>
                <a:latin typeface="Monotype Corsiva" pitchFamily="66" charset="0"/>
              </a:rPr>
              <a:t> </a:t>
            </a:r>
            <a:r>
              <a:rPr lang="ru-RU" sz="2400" b="1" i="1" dirty="0" smtClean="0">
                <a:solidFill>
                  <a:srgbClr val="000099"/>
                </a:solidFill>
              </a:rPr>
              <a:t>В образовательных учреждениях проходят 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0099"/>
                </a:solidFill>
              </a:rPr>
              <a:t>   недели  профориентации, </a:t>
            </a:r>
            <a:endParaRPr lang="ru-RU" sz="1000" b="1" i="1" dirty="0" smtClean="0">
              <a:solidFill>
                <a:srgbClr val="000099"/>
              </a:solidFill>
            </a:endParaRPr>
          </a:p>
          <a:p>
            <a:pPr lvl="2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0099"/>
                </a:solidFill>
              </a:rPr>
              <a:t>   Уроки Успеха, </a:t>
            </a:r>
            <a:endParaRPr lang="ru-RU" sz="1000" b="1" i="1" dirty="0" smtClean="0">
              <a:solidFill>
                <a:srgbClr val="000099"/>
              </a:solidFill>
            </a:endParaRPr>
          </a:p>
          <a:p>
            <a:pPr lvl="2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0099"/>
                </a:solidFill>
              </a:rPr>
              <a:t>   научно – практические конференции, </a:t>
            </a:r>
            <a:endParaRPr lang="ru-RU" sz="1000" b="1" i="1" dirty="0" smtClean="0">
              <a:solidFill>
                <a:srgbClr val="000099"/>
              </a:solidFill>
            </a:endParaRPr>
          </a:p>
          <a:p>
            <a:pPr lvl="2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0099"/>
                </a:solidFill>
              </a:rPr>
              <a:t>   встречи с представителями 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                         предприятий, учебных заведений,</a:t>
            </a:r>
            <a:endParaRPr lang="ru-RU" sz="1000" b="1" i="1" dirty="0" smtClean="0">
              <a:solidFill>
                <a:srgbClr val="000099"/>
              </a:solidFill>
            </a:endParaRPr>
          </a:p>
          <a:p>
            <a:pPr lvl="2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0099"/>
                </a:solidFill>
              </a:rPr>
              <a:t>   слет трудовых отрядов,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0099"/>
                </a:solidFill>
              </a:rPr>
              <a:t>   открытые онлайн-уроки профессиональной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                                                 </a:t>
            </a:r>
            <a:r>
              <a:rPr lang="ru-RU" sz="2000" b="1" i="1" dirty="0">
                <a:solidFill>
                  <a:srgbClr val="000099"/>
                </a:solidFill>
              </a:rPr>
              <a:t>навигации «</a:t>
            </a:r>
            <a:r>
              <a:rPr lang="ru-RU" sz="2000" b="1" i="1" dirty="0" err="1">
                <a:solidFill>
                  <a:srgbClr val="000099"/>
                </a:solidFill>
              </a:rPr>
              <a:t>ПроеКТОриЯ</a:t>
            </a:r>
            <a:r>
              <a:rPr lang="ru-RU" sz="2000" b="1" i="1" dirty="0" smtClean="0">
                <a:solidFill>
                  <a:srgbClr val="000099"/>
                </a:solidFill>
              </a:rPr>
              <a:t>»,</a:t>
            </a:r>
            <a:endParaRPr lang="ru-RU" sz="1000" b="1" i="1" dirty="0" smtClean="0">
              <a:solidFill>
                <a:srgbClr val="000099"/>
              </a:solidFill>
            </a:endParaRPr>
          </a:p>
          <a:p>
            <a:pPr lvl="2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0099"/>
                </a:solidFill>
              </a:rPr>
              <a:t>   экскурсии на промышленные и 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              сельскохозяйственные предприятия 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                           Родниковского муниципального района.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99"/>
                </a:solidFill>
              </a:rPr>
              <a:t>Профессиональный практикум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3C2-B7D7-4E24-B1FE-EA6AEF29E937}" type="slidenum">
              <a:rPr lang="ru-RU"/>
              <a:pPr/>
              <a:t>15</a:t>
            </a:fld>
            <a:endParaRPr lang="ru-RU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0" y="263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0" y="422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0066FF"/>
                </a:solidFill>
              </a:rPr>
              <a:t>Трудовые отряды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8229600" cy="86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b="1" i="1" dirty="0" err="1" smtClean="0">
                <a:solidFill>
                  <a:srgbClr val="000099"/>
                </a:solidFill>
              </a:rPr>
              <a:t>Профориентационная</a:t>
            </a:r>
            <a:r>
              <a:rPr lang="ru-RU" sz="2200" b="1" i="1" dirty="0" smtClean="0">
                <a:solidFill>
                  <a:srgbClr val="000099"/>
                </a:solidFill>
              </a:rPr>
              <a:t> работа проводится и в период временной занятости несовершеннолетних граждан. </a:t>
            </a:r>
          </a:p>
        </p:txBody>
      </p:sp>
      <p:pic>
        <p:nvPicPr>
          <p:cNvPr id="3074" name="Picture 2" descr="C:\Documents and Settings\ЛебедевИЕ\Рабочий стол\Профориентация\Трудовое лето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667000"/>
            <a:ext cx="5381625" cy="3572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43A-C656-4570-8A43-B823F3CC899F}" type="slidenum">
              <a:rPr lang="ru-RU"/>
              <a:pPr/>
              <a:t>16</a:t>
            </a:fld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rgbClr val="260FAD"/>
                </a:solidFill>
                <a:latin typeface="Monotype Corsiva" pitchFamily="66" charset="0"/>
              </a:rPr>
              <a:t> </a:t>
            </a:r>
            <a:endParaRPr lang="ru-RU" sz="2000" b="1" i="1" dirty="0" smtClean="0">
              <a:solidFill>
                <a:srgbClr val="000099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987725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i="1" dirty="0" smtClean="0">
                <a:solidFill>
                  <a:srgbClr val="000099"/>
                </a:solidFill>
              </a:rPr>
              <a:t>Сотрудничество </a:t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>
                <a:solidFill>
                  <a:srgbClr val="000099"/>
                </a:solidFill>
              </a:rPr>
              <a:t>с </a:t>
            </a:r>
            <a:r>
              <a:rPr lang="ru-RU" sz="2200" b="1" i="1" dirty="0">
                <a:solidFill>
                  <a:srgbClr val="000099"/>
                </a:solidFill>
              </a:rPr>
              <a:t>Родниковским политехническим колледжем</a:t>
            </a:r>
            <a:endParaRPr lang="ru-RU" sz="2200" b="1" i="1" dirty="0">
              <a:solidFill>
                <a:srgbClr val="0066FF"/>
              </a:solidFill>
            </a:endParaRPr>
          </a:p>
        </p:txBody>
      </p:sp>
      <p:pic>
        <p:nvPicPr>
          <p:cNvPr id="2050" name="Picture 2" descr="\\sekret\Для секретарей\Белоброва С.С\Выступление\Фото для презентации\IMG_20181213_135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96260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kret\Для секретарей\Белоброва С.С\Выступление\Фото для презентации\IMG_20181213_1505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00" y="196260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ekret\Для секретарей\Белоброва С.С\Выступление\Фото для презентации\IMG_20181213_1351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884" y="196260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43A-C656-4570-8A43-B823F3CC899F}" type="slidenum">
              <a:rPr lang="ru-RU"/>
              <a:pPr/>
              <a:t>17</a:t>
            </a:fld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rgbClr val="260FAD"/>
                </a:solidFill>
                <a:latin typeface="Monotype Corsiva" pitchFamily="66" charset="0"/>
              </a:rPr>
              <a:t> </a:t>
            </a:r>
            <a:endParaRPr lang="ru-RU" sz="2000" b="1" i="1" dirty="0" smtClean="0">
              <a:solidFill>
                <a:srgbClr val="000099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987725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i="1" dirty="0" smtClean="0">
                <a:solidFill>
                  <a:srgbClr val="000099"/>
                </a:solidFill>
              </a:rPr>
              <a:t>Сотрудничество </a:t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>
                <a:solidFill>
                  <a:srgbClr val="000099"/>
                </a:solidFill>
              </a:rPr>
              <a:t>с </a:t>
            </a:r>
            <a:r>
              <a:rPr lang="ru-RU" sz="2200" b="1" i="1" dirty="0">
                <a:solidFill>
                  <a:srgbClr val="000099"/>
                </a:solidFill>
              </a:rPr>
              <a:t>Родниковским политехническим колледжем</a:t>
            </a:r>
            <a:endParaRPr lang="ru-RU" sz="2200" b="1" i="1" dirty="0">
              <a:solidFill>
                <a:srgbClr val="0066FF"/>
              </a:solidFill>
            </a:endParaRPr>
          </a:p>
        </p:txBody>
      </p:sp>
      <p:pic>
        <p:nvPicPr>
          <p:cNvPr id="3074" name="Picture 2" descr="\\sekret\Для секретарей\Белоброва С.С\Выступление\Фото для презентации\IMG_20190122_152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00" y="1983432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kret\Для секретарей\Белоброва С.С\Выступление\Фото для презентации\IMG_20190122_153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3432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sekret\Для секретарей\Белоброва С.С\Выступление\Фото для презентации\IMG-2184936a715596724de047511f313cd4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00" y="1987745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4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43A-C656-4570-8A43-B823F3CC899F}" type="slidenum">
              <a:rPr lang="ru-RU"/>
              <a:pPr/>
              <a:t>18</a:t>
            </a:fld>
            <a:endParaRPr lang="ru-RU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979098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i="1" dirty="0" smtClean="0">
                <a:solidFill>
                  <a:srgbClr val="000099"/>
                </a:solidFill>
              </a:rPr>
              <a:t>Поступление выпускников 11 классов </a:t>
            </a:r>
          </a:p>
          <a:p>
            <a:pPr algn="ctr">
              <a:spcBef>
                <a:spcPts val="0"/>
              </a:spcBef>
            </a:pPr>
            <a:r>
              <a:rPr lang="ru-RU" sz="2000" b="1" i="1" dirty="0" smtClean="0">
                <a:solidFill>
                  <a:srgbClr val="000099"/>
                </a:solidFill>
              </a:rPr>
              <a:t>2018-2019 учебного года </a:t>
            </a:r>
            <a:endParaRPr lang="ru-RU" sz="2000" b="1" i="1" dirty="0">
              <a:solidFill>
                <a:srgbClr val="0066FF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664022"/>
              </p:ext>
            </p:extLst>
          </p:nvPr>
        </p:nvGraphicFramePr>
        <p:xfrm>
          <a:off x="304800" y="1752600"/>
          <a:ext cx="8686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43A-C656-4570-8A43-B823F3CC899F}" type="slidenum">
              <a:rPr lang="ru-RU"/>
              <a:pPr/>
              <a:t>19</a:t>
            </a:fld>
            <a:endParaRPr lang="ru-RU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9906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rgbClr val="000099"/>
                </a:solidFill>
              </a:rPr>
              <a:t>Поступление выпускников 9 классов 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2018-2019 учебного года </a:t>
            </a:r>
            <a:endParaRPr lang="ru-RU" sz="2000" b="1" i="1" dirty="0">
              <a:solidFill>
                <a:srgbClr val="0066FF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211033"/>
              </p:ext>
            </p:extLst>
          </p:nvPr>
        </p:nvGraphicFramePr>
        <p:xfrm>
          <a:off x="304800" y="1752600"/>
          <a:ext cx="8686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837312"/>
              </p:ext>
            </p:extLst>
          </p:nvPr>
        </p:nvGraphicFramePr>
        <p:xfrm>
          <a:off x="304800" y="1828800"/>
          <a:ext cx="8534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37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43A-C656-4570-8A43-B823F3CC899F}" type="slidenum">
              <a:rPr lang="ru-RU"/>
              <a:pPr/>
              <a:t>2</a:t>
            </a:fld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8153400" cy="40318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66FF"/>
                </a:solidFill>
              </a:rPr>
              <a:t>«Чтобы люди находили счастье в своей работе,   </a:t>
            </a:r>
            <a:br>
              <a:rPr lang="ru-RU" sz="2000" b="1" i="1" dirty="0" smtClean="0">
                <a:solidFill>
                  <a:srgbClr val="0066FF"/>
                </a:solidFill>
              </a:rPr>
            </a:br>
            <a:r>
              <a:rPr lang="ru-RU" sz="2000" b="1" i="1" dirty="0" smtClean="0">
                <a:solidFill>
                  <a:srgbClr val="0066FF"/>
                </a:solidFill>
              </a:rPr>
              <a:t>      необходимы три условия: </a:t>
            </a:r>
          </a:p>
          <a:p>
            <a:endParaRPr lang="ru-RU" sz="2000" b="1" i="1" dirty="0" smtClean="0">
              <a:solidFill>
                <a:srgbClr val="0066FF"/>
              </a:solidFill>
            </a:endParaRPr>
          </a:p>
          <a:p>
            <a:pPr lvl="2"/>
            <a:r>
              <a:rPr lang="ru-RU" sz="2000" b="1" i="1" dirty="0" smtClean="0">
                <a:solidFill>
                  <a:srgbClr val="0066FF"/>
                </a:solidFill>
              </a:rPr>
              <a:t>работа должна быть им по силам, </a:t>
            </a:r>
          </a:p>
          <a:p>
            <a:pPr lvl="2"/>
            <a:endParaRPr lang="ru-RU" sz="2000" b="1" i="1" dirty="0" smtClean="0">
              <a:solidFill>
                <a:srgbClr val="0066FF"/>
              </a:solidFill>
            </a:endParaRPr>
          </a:p>
          <a:p>
            <a:pPr lvl="4"/>
            <a:r>
              <a:rPr lang="ru-RU" sz="2000" b="1" i="1" dirty="0" smtClean="0">
                <a:solidFill>
                  <a:srgbClr val="0066FF"/>
                </a:solidFill>
              </a:rPr>
              <a:t>она не должна быть изнуряющей, </a:t>
            </a:r>
          </a:p>
          <a:p>
            <a:pPr lvl="2"/>
            <a:endParaRPr lang="ru-RU" sz="2000" b="1" i="1" dirty="0" smtClean="0">
              <a:solidFill>
                <a:srgbClr val="0066FF"/>
              </a:solidFill>
            </a:endParaRPr>
          </a:p>
          <a:p>
            <a:pPr lvl="7"/>
            <a:r>
              <a:rPr lang="ru-RU" sz="2000" b="1" i="1" dirty="0" smtClean="0">
                <a:solidFill>
                  <a:srgbClr val="0066FF"/>
                </a:solidFill>
              </a:rPr>
              <a:t>и ей должен сопутствовать успех.»</a:t>
            </a:r>
          </a:p>
          <a:p>
            <a:r>
              <a:rPr lang="ru-RU" sz="1600" b="1" i="1" dirty="0" smtClean="0">
                <a:solidFill>
                  <a:srgbClr val="0066FF"/>
                </a:solidFill>
              </a:rPr>
              <a:t>                                    </a:t>
            </a:r>
          </a:p>
          <a:p>
            <a:pPr algn="r"/>
            <a:endParaRPr lang="ru-RU" sz="2000" b="1" i="1" dirty="0" smtClean="0">
              <a:solidFill>
                <a:srgbClr val="0066FF"/>
              </a:solidFill>
            </a:endParaRPr>
          </a:p>
          <a:p>
            <a:pPr algn="r"/>
            <a:endParaRPr lang="ru-RU" sz="2000" b="1" i="1" dirty="0" smtClean="0">
              <a:solidFill>
                <a:srgbClr val="0066FF"/>
              </a:solidFill>
            </a:endParaRPr>
          </a:p>
          <a:p>
            <a:pPr algn="r"/>
            <a:r>
              <a:rPr lang="ru-RU" sz="2000" b="1" i="1" dirty="0" smtClean="0">
                <a:solidFill>
                  <a:srgbClr val="0066FF"/>
                </a:solidFill>
              </a:rPr>
              <a:t>    </a:t>
            </a:r>
          </a:p>
          <a:p>
            <a:pPr algn="r"/>
            <a:r>
              <a:rPr lang="ru-RU" sz="2000" b="1" i="1" dirty="0" smtClean="0">
                <a:solidFill>
                  <a:srgbClr val="0066FF"/>
                </a:solidFill>
              </a:rPr>
              <a:t> </a:t>
            </a:r>
            <a:r>
              <a:rPr lang="ru-RU" sz="1600" b="1" i="1" dirty="0" err="1" smtClean="0">
                <a:solidFill>
                  <a:srgbClr val="260FAD"/>
                </a:solidFill>
              </a:rPr>
              <a:t>Дж.Рескин</a:t>
            </a:r>
            <a:endParaRPr lang="ru-RU" sz="1600" b="1" i="1" dirty="0" smtClean="0">
              <a:solidFill>
                <a:srgbClr val="260FAD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43A-C656-4570-8A43-B823F3CC899F}" type="slidenum">
              <a:rPr lang="ru-RU"/>
              <a:pPr/>
              <a:t>20</a:t>
            </a:fld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92679" y="1981200"/>
            <a:ext cx="7391400" cy="35702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66FF"/>
                </a:solidFill>
              </a:rPr>
              <a:t>«Нам нужно выстроить современную </a:t>
            </a:r>
            <a:r>
              <a:rPr lang="ru-RU" sz="2000" b="1" i="1" dirty="0" smtClean="0">
                <a:solidFill>
                  <a:srgbClr val="0066FF"/>
                </a:solidFill>
              </a:rPr>
              <a:t/>
            </a:r>
            <a:br>
              <a:rPr lang="ru-RU" sz="2000" b="1" i="1" dirty="0" smtClean="0">
                <a:solidFill>
                  <a:srgbClr val="0066FF"/>
                </a:solidFill>
              </a:rPr>
            </a:br>
            <a:r>
              <a:rPr lang="ru-RU" sz="2000" b="1" i="1" dirty="0" smtClean="0">
                <a:solidFill>
                  <a:srgbClr val="0066FF"/>
                </a:solidFill>
              </a:rPr>
              <a:t>                                                            профориентацию</a:t>
            </a:r>
            <a:r>
              <a:rPr lang="ru-RU" sz="2000" b="1" i="1" dirty="0">
                <a:solidFill>
                  <a:srgbClr val="0066FF"/>
                </a:solidFill>
              </a:rPr>
              <a:t>. </a:t>
            </a:r>
            <a:endParaRPr lang="ru-RU" sz="2000" b="1" i="1" dirty="0" smtClean="0">
              <a:solidFill>
                <a:srgbClr val="0066FF"/>
              </a:solidFill>
            </a:endParaRPr>
          </a:p>
          <a:p>
            <a:pPr>
              <a:lnSpc>
                <a:spcPct val="150000"/>
              </a:lnSpc>
            </a:pPr>
            <a:endParaRPr lang="ru-RU" sz="2000" b="1" i="1" dirty="0">
              <a:solidFill>
                <a:srgbClr val="0066FF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66FF"/>
                </a:solidFill>
              </a:rPr>
              <a:t>Здесь </a:t>
            </a:r>
            <a:r>
              <a:rPr lang="ru-RU" sz="2000" b="1" i="1" dirty="0">
                <a:solidFill>
                  <a:srgbClr val="0066FF"/>
                </a:solidFill>
              </a:rPr>
              <a:t>партнерами школ должны </a:t>
            </a:r>
            <a:r>
              <a:rPr lang="ru-RU" sz="2000" b="1" i="1" dirty="0" smtClean="0">
                <a:solidFill>
                  <a:srgbClr val="0066FF"/>
                </a:solidFill>
              </a:rPr>
              <a:t>стать</a:t>
            </a:r>
            <a:br>
              <a:rPr lang="ru-RU" sz="2000" b="1" i="1" dirty="0" smtClean="0">
                <a:solidFill>
                  <a:srgbClr val="0066FF"/>
                </a:solidFill>
              </a:rPr>
            </a:br>
            <a:r>
              <a:rPr lang="ru-RU" sz="2000" b="1" i="1" dirty="0" smtClean="0">
                <a:solidFill>
                  <a:srgbClr val="0066FF"/>
                </a:solidFill>
              </a:rPr>
              <a:t>                        </a:t>
            </a:r>
            <a:r>
              <a:rPr lang="ru-RU" sz="2000" b="1" i="1" dirty="0">
                <a:solidFill>
                  <a:srgbClr val="0066FF"/>
                </a:solidFill>
              </a:rPr>
              <a:t>университеты, успешные компании.»</a:t>
            </a:r>
            <a:endParaRPr lang="ru-RU" sz="2000" b="1" i="1" dirty="0" smtClean="0">
              <a:solidFill>
                <a:srgbClr val="0066FF"/>
              </a:solidFill>
            </a:endParaRPr>
          </a:p>
          <a:p>
            <a:r>
              <a:rPr lang="ru-RU" sz="1600" b="1" i="1" dirty="0" smtClean="0">
                <a:solidFill>
                  <a:srgbClr val="0066FF"/>
                </a:solidFill>
              </a:rPr>
              <a:t>                                    </a:t>
            </a:r>
          </a:p>
          <a:p>
            <a:pPr algn="r"/>
            <a:endParaRPr lang="ru-RU" sz="2000" b="1" i="1" dirty="0" smtClean="0">
              <a:solidFill>
                <a:srgbClr val="0066FF"/>
              </a:solidFill>
            </a:endParaRPr>
          </a:p>
          <a:p>
            <a:pPr algn="r"/>
            <a:r>
              <a:rPr lang="ru-RU" sz="2000" b="1" i="1" dirty="0" smtClean="0">
                <a:solidFill>
                  <a:srgbClr val="0066FF"/>
                </a:solidFill>
              </a:rPr>
              <a:t>    </a:t>
            </a:r>
          </a:p>
          <a:p>
            <a:pPr algn="r"/>
            <a:r>
              <a:rPr lang="ru-RU" sz="2000" b="1" i="1" dirty="0" smtClean="0">
                <a:solidFill>
                  <a:srgbClr val="0066FF"/>
                </a:solidFill>
              </a:rPr>
              <a:t> </a:t>
            </a:r>
            <a:r>
              <a:rPr lang="ru-RU" sz="1600" b="1" i="1" dirty="0" smtClean="0">
                <a:solidFill>
                  <a:srgbClr val="260FAD"/>
                </a:solidFill>
              </a:rPr>
              <a:t>В.В. Путин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99"/>
                </a:solidFill>
              </a:rPr>
              <a:t>Стратегическая задача профориентации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43A-C656-4570-8A43-B823F3CC899F}" type="slidenum">
              <a:rPr lang="ru-RU"/>
              <a:pPr/>
              <a:t>3</a:t>
            </a:fld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23900" y="1905000"/>
            <a:ext cx="769620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i="1" dirty="0">
                <a:solidFill>
                  <a:srgbClr val="260FAD"/>
                </a:solidFill>
                <a:latin typeface="+mn-lt"/>
              </a:rPr>
              <a:t>Работа по профориентации обучающихся в Родниковском муниципальном районе имеет комплексный, системный характер и основана на межведомственном взаимодействии муниципальных образовательных учреждений </a:t>
            </a:r>
            <a:r>
              <a:rPr lang="ru-RU" sz="2000" b="1" i="1" dirty="0" smtClean="0">
                <a:solidFill>
                  <a:srgbClr val="260FAD"/>
                </a:solidFill>
                <a:latin typeface="+mn-lt"/>
              </a:rPr>
              <a:t>с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FF0000"/>
                </a:solidFill>
                <a:latin typeface="+mn-lt"/>
              </a:rPr>
              <a:t>Родниковским </a:t>
            </a:r>
            <a:r>
              <a:rPr lang="ru-RU" sz="2000" b="1" i="1" dirty="0">
                <a:solidFill>
                  <a:srgbClr val="FF0000"/>
                </a:solidFill>
                <a:latin typeface="+mn-lt"/>
              </a:rPr>
              <a:t>Центром занятости населения</a:t>
            </a:r>
            <a:r>
              <a:rPr lang="ru-RU" sz="2000" b="1" i="1" dirty="0" smtClean="0">
                <a:solidFill>
                  <a:srgbClr val="FF0000"/>
                </a:solidFill>
                <a:latin typeface="+mn-lt"/>
              </a:rPr>
              <a:t>,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FF0000"/>
                </a:solidFill>
                <a:latin typeface="+mn-lt"/>
              </a:rPr>
              <a:t>Родниковским </a:t>
            </a:r>
            <a:r>
              <a:rPr lang="ru-RU" sz="2000" b="1" i="1" dirty="0">
                <a:solidFill>
                  <a:srgbClr val="FF0000"/>
                </a:solidFill>
                <a:latin typeface="+mn-lt"/>
              </a:rPr>
              <a:t>политехническим колледжем</a:t>
            </a:r>
            <a:r>
              <a:rPr lang="ru-RU" sz="2000" b="1" i="1" dirty="0" smtClean="0">
                <a:solidFill>
                  <a:srgbClr val="FF0000"/>
                </a:solidFill>
                <a:latin typeface="+mn-lt"/>
              </a:rPr>
              <a:t>,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FF0000"/>
                </a:solidFill>
                <a:latin typeface="+mn-lt"/>
              </a:rPr>
              <a:t>организациями</a:t>
            </a:r>
            <a:r>
              <a:rPr lang="ru-RU" sz="2000" b="1" i="1" dirty="0">
                <a:solidFill>
                  <a:srgbClr val="FF0000"/>
                </a:solidFill>
                <a:latin typeface="+mn-lt"/>
              </a:rPr>
              <a:t>, промышленными и сельскохозяйственными предприятиями</a:t>
            </a:r>
            <a:r>
              <a:rPr lang="ru-RU" sz="2000" b="1" i="1" dirty="0">
                <a:solidFill>
                  <a:srgbClr val="260FAD"/>
                </a:solidFill>
                <a:latin typeface="+mn-lt"/>
              </a:rPr>
              <a:t>, расположенными в городе Родники и на территории Родниковского муниципального района</a:t>
            </a:r>
            <a:r>
              <a:rPr lang="ru-RU" sz="2000" b="1" i="1" dirty="0" smtClean="0">
                <a:solidFill>
                  <a:srgbClr val="260FAD"/>
                </a:solidFill>
                <a:latin typeface="+mn-lt"/>
              </a:rPr>
              <a:t>.</a:t>
            </a:r>
            <a:endParaRPr lang="ru-RU" sz="2000" b="1" i="1" dirty="0">
              <a:solidFill>
                <a:srgbClr val="260FAD"/>
              </a:solidFill>
              <a:latin typeface="+mn-lt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rgbClr val="000099"/>
                </a:solidFill>
              </a:rPr>
              <a:t>Социальные партнеры</a:t>
            </a:r>
          </a:p>
        </p:txBody>
      </p:sp>
    </p:spTree>
    <p:extLst>
      <p:ext uri="{BB962C8B-B14F-4D97-AF65-F5344CB8AC3E}">
        <p14:creationId xmlns:p14="http://schemas.microsoft.com/office/powerpoint/2010/main" val="36284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43A-C656-4570-8A43-B823F3CC899F}" type="slidenum">
              <a:rPr lang="ru-RU"/>
              <a:pPr/>
              <a:t>4</a:t>
            </a:fld>
            <a:endParaRPr lang="ru-RU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err="1" smtClean="0">
                <a:solidFill>
                  <a:srgbClr val="000099"/>
                </a:solidFill>
              </a:rPr>
              <a:t>Тьюторский</a:t>
            </a:r>
            <a:r>
              <a:rPr lang="ru-RU" sz="2400" b="1" i="1" dirty="0" smtClean="0">
                <a:solidFill>
                  <a:srgbClr val="000099"/>
                </a:solidFill>
              </a:rPr>
              <a:t> </a:t>
            </a:r>
            <a:r>
              <a:rPr lang="ru-RU" sz="2400" b="1" i="1" dirty="0">
                <a:solidFill>
                  <a:srgbClr val="000099"/>
                </a:solidFill>
              </a:rPr>
              <a:t>центр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0" t="16363" r="28269" b="7131"/>
          <a:stretch/>
        </p:blipFill>
        <p:spPr bwMode="auto">
          <a:xfrm>
            <a:off x="4224027" y="1752601"/>
            <a:ext cx="413190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5908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260FAD"/>
                </a:solidFill>
                <a:latin typeface="+mn-lt"/>
              </a:rPr>
              <a:t>Для координации работы по профориентации </a:t>
            </a:r>
            <a:r>
              <a:rPr lang="ru-RU" sz="2000" b="1" i="1" dirty="0" err="1" smtClean="0">
                <a:solidFill>
                  <a:srgbClr val="260FAD"/>
                </a:solidFill>
                <a:latin typeface="+mn-lt"/>
              </a:rPr>
              <a:t>обу-чающихся</a:t>
            </a:r>
            <a:r>
              <a:rPr lang="ru-RU" sz="2000" b="1" i="1" dirty="0" smtClean="0">
                <a:solidFill>
                  <a:srgbClr val="260FAD"/>
                </a:solidFill>
                <a:latin typeface="+mn-lt"/>
              </a:rPr>
              <a:t> </a:t>
            </a:r>
            <a:r>
              <a:rPr lang="ru-RU" sz="2000" b="1" i="1" dirty="0">
                <a:solidFill>
                  <a:srgbClr val="260FAD"/>
                </a:solidFill>
                <a:latin typeface="+mn-lt"/>
              </a:rPr>
              <a:t>при </a:t>
            </a:r>
            <a:r>
              <a:rPr lang="ru-RU" sz="2000" b="1" i="1" dirty="0" err="1" smtClean="0">
                <a:solidFill>
                  <a:srgbClr val="260FAD"/>
                </a:solidFill>
                <a:latin typeface="+mn-lt"/>
              </a:rPr>
              <a:t>админи-страции</a:t>
            </a:r>
            <a:r>
              <a:rPr lang="ru-RU" sz="2000" b="1" i="1" dirty="0" smtClean="0">
                <a:solidFill>
                  <a:srgbClr val="260FAD"/>
                </a:solidFill>
                <a:latin typeface="+mn-lt"/>
              </a:rPr>
              <a:t> </a:t>
            </a:r>
            <a:r>
              <a:rPr lang="ru-RU" sz="2000" b="1" i="1" dirty="0">
                <a:solidFill>
                  <a:srgbClr val="260FAD"/>
                </a:solidFill>
                <a:latin typeface="+mn-lt"/>
              </a:rPr>
              <a:t>муниципального образования </a:t>
            </a:r>
            <a:r>
              <a:rPr lang="ru-RU" sz="2000" b="1" i="1" dirty="0" smtClean="0">
                <a:solidFill>
                  <a:srgbClr val="260FAD"/>
                </a:solidFill>
                <a:latin typeface="+mn-lt"/>
              </a:rPr>
              <a:t>образован </a:t>
            </a:r>
            <a:r>
              <a:rPr lang="ru-RU" sz="2000" b="1" i="1" dirty="0" err="1" smtClean="0">
                <a:solidFill>
                  <a:srgbClr val="FF0000"/>
                </a:solidFill>
                <a:latin typeface="+mn-lt"/>
              </a:rPr>
              <a:t>тьюторский</a:t>
            </a:r>
            <a:r>
              <a:rPr lang="ru-RU" sz="20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+mn-lt"/>
              </a:rPr>
              <a:t>центр</a:t>
            </a:r>
            <a:r>
              <a:rPr lang="ru-RU" sz="2000" b="1" i="1" dirty="0">
                <a:solidFill>
                  <a:srgbClr val="260FAD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8266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43A-C656-4570-8A43-B823F3CC899F}" type="slidenum">
              <a:rPr lang="ru-RU"/>
              <a:pPr/>
              <a:t>5</a:t>
            </a:fld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7696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260FAD"/>
                </a:solidFill>
                <a:latin typeface="Monotype Corsiva" pitchFamily="66" charset="0"/>
              </a:rPr>
              <a:t> </a:t>
            </a:r>
            <a:r>
              <a:rPr lang="ru-RU" sz="2400" b="1" i="1" dirty="0" smtClean="0">
                <a:solidFill>
                  <a:srgbClr val="000099"/>
                </a:solidFill>
              </a:rPr>
              <a:t>Профессиональное просвещение </a:t>
            </a:r>
          </a:p>
          <a:p>
            <a:endParaRPr lang="ru-RU" sz="2400" i="1" dirty="0" smtClean="0">
              <a:solidFill>
                <a:srgbClr val="000099"/>
              </a:solidFill>
            </a:endParaRPr>
          </a:p>
          <a:p>
            <a:r>
              <a:rPr lang="ru-RU" sz="2400" i="1" dirty="0" smtClean="0">
                <a:solidFill>
                  <a:srgbClr val="000099"/>
                </a:solidFill>
              </a:rPr>
              <a:t>информирование о содержании трудовой деятельности, путях приобретения профессий, потребностях рынка труда, а также требованиях профессий к индивидуально-психологическим особенностям личности.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99"/>
                </a:solidFill>
              </a:rPr>
              <a:t>Профессиональное просвещение и информирование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73C2-B7D7-4E24-B1FE-EA6AEF29E937}" type="slidenum">
              <a:rPr lang="ru-RU"/>
              <a:pPr/>
              <a:t>6</a:t>
            </a:fld>
            <a:endParaRPr lang="ru-RU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0" y="263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0" y="422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733800" y="1974935"/>
            <a:ext cx="5105400" cy="412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i="1" dirty="0">
                <a:solidFill>
                  <a:srgbClr val="000099"/>
                </a:solidFill>
              </a:rPr>
              <a:t>Профессиональное информирование </a:t>
            </a:r>
            <a:r>
              <a:rPr lang="ru-RU" sz="2000" i="1" dirty="0">
                <a:solidFill>
                  <a:srgbClr val="000099"/>
                </a:solidFill>
              </a:rPr>
              <a:t>о мире профессий в дошкольных учреждениях реализуется через образовательные области </a:t>
            </a:r>
            <a:r>
              <a:rPr lang="ru-RU" sz="2000" i="1" dirty="0">
                <a:solidFill>
                  <a:srgbClr val="FF0000"/>
                </a:solidFill>
              </a:rPr>
              <a:t>«Познавательное развитие»</a:t>
            </a:r>
            <a:r>
              <a:rPr lang="ru-RU" sz="2000" i="1" dirty="0">
                <a:solidFill>
                  <a:srgbClr val="000099"/>
                </a:solidFill>
              </a:rPr>
              <a:t>, </a:t>
            </a:r>
            <a:r>
              <a:rPr lang="ru-RU" sz="2000" i="1" dirty="0">
                <a:solidFill>
                  <a:srgbClr val="FF0000"/>
                </a:solidFill>
              </a:rPr>
              <a:t>«Социально-коммуникативное развитие»</a:t>
            </a:r>
            <a:r>
              <a:rPr lang="ru-RU" sz="2000" i="1" dirty="0">
                <a:solidFill>
                  <a:srgbClr val="000099"/>
                </a:solidFill>
              </a:rPr>
              <a:t>, проектную деятельность </a:t>
            </a:r>
            <a:r>
              <a:rPr lang="ru-RU" sz="2000" i="1" dirty="0">
                <a:solidFill>
                  <a:srgbClr val="FF0000"/>
                </a:solidFill>
              </a:rPr>
              <a:t>«Все работы хороши»</a:t>
            </a:r>
            <a:r>
              <a:rPr lang="ru-RU" sz="2000" i="1" dirty="0">
                <a:solidFill>
                  <a:srgbClr val="000099"/>
                </a:solidFill>
              </a:rPr>
              <a:t>, </a:t>
            </a:r>
            <a:r>
              <a:rPr lang="ru-RU" sz="2000" i="1" dirty="0">
                <a:solidFill>
                  <a:srgbClr val="FF0000"/>
                </a:solidFill>
              </a:rPr>
              <a:t>«История профессий»</a:t>
            </a:r>
            <a:r>
              <a:rPr lang="ru-RU" sz="2000" i="1" dirty="0">
                <a:solidFill>
                  <a:srgbClr val="000099"/>
                </a:solidFill>
              </a:rPr>
              <a:t>, ролевые игры </a:t>
            </a:r>
            <a:r>
              <a:rPr lang="ru-RU" sz="2000" i="1" dirty="0">
                <a:solidFill>
                  <a:srgbClr val="FF0000"/>
                </a:solidFill>
              </a:rPr>
              <a:t>«Профессии родителей»</a:t>
            </a:r>
            <a:r>
              <a:rPr lang="ru-RU" sz="2000" i="1" dirty="0">
                <a:solidFill>
                  <a:srgbClr val="000099"/>
                </a:solidFill>
              </a:rPr>
              <a:t>, речевые игры и тематические занятия.</a:t>
            </a:r>
          </a:p>
        </p:txBody>
      </p:sp>
      <p:pic>
        <p:nvPicPr>
          <p:cNvPr id="15" name="Picture 3" descr="C:\Documents and Settings\ЛебедевИЕ\Рабочий стол\Профориентация\Я выбираю  профессию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1981200"/>
            <a:ext cx="2971800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99"/>
                </a:solidFill>
              </a:rPr>
              <a:t>Профессиональное просвещение и информирование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43A-C656-4570-8A43-B823F3CC899F}" type="slidenum">
              <a:rPr lang="ru-RU"/>
              <a:pPr/>
              <a:t>7</a:t>
            </a:fld>
            <a:endParaRPr lang="ru-RU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5466943" cy="4867497"/>
          </a:xfrm>
          <a:prstGeom prst="rect">
            <a:avLst/>
          </a:prstGeom>
        </p:spPr>
      </p:pic>
      <p:pic>
        <p:nvPicPr>
          <p:cNvPr id="11" name="Picture 4" descr="https://spo.mosmetod.ru/images/konkurs/logos/konkurs_from_ide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6836"/>
            <a:ext cx="2512045" cy="128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43A-C656-4570-8A43-B823F3CC899F}" type="slidenum">
              <a:rPr lang="ru-RU"/>
              <a:pPr/>
              <a:t>8</a:t>
            </a:fld>
            <a:endParaRPr lang="ru-RU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649519"/>
            <a:ext cx="3306619" cy="2479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48364"/>
            <a:ext cx="3276600" cy="2457450"/>
          </a:xfrm>
          <a:prstGeom prst="rect">
            <a:avLst/>
          </a:prstGeom>
        </p:spPr>
      </p:pic>
      <p:pic>
        <p:nvPicPr>
          <p:cNvPr id="12" name="Picture 4" descr="https://spo.mosmetod.ru/images/konkurs/logos/konkurs_from_ide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624">
            <a:off x="3347027" y="3279579"/>
            <a:ext cx="2362200" cy="120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7" y="1069109"/>
            <a:ext cx="3306619" cy="24799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90757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243A-C656-4570-8A43-B823F3CC899F}" type="slidenum">
              <a:rPr lang="ru-RU"/>
              <a:pPr/>
              <a:t>9</a:t>
            </a:fld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7696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</a:rPr>
              <a:t>Профессиональная диагностика </a:t>
            </a:r>
          </a:p>
          <a:p>
            <a:endParaRPr lang="ru-RU" sz="2400" i="1" dirty="0" smtClean="0">
              <a:solidFill>
                <a:srgbClr val="000099"/>
              </a:solidFill>
            </a:endParaRPr>
          </a:p>
          <a:p>
            <a:r>
              <a:rPr lang="ru-RU" sz="2400" i="1" dirty="0" smtClean="0">
                <a:solidFill>
                  <a:srgbClr val="000099"/>
                </a:solidFill>
              </a:rPr>
              <a:t>направлена на выявление профессиональных направленностей подростков. </a:t>
            </a:r>
          </a:p>
          <a:p>
            <a:endParaRPr lang="ru-RU" sz="2400" i="1" dirty="0" smtClean="0">
              <a:solidFill>
                <a:srgbClr val="000099"/>
              </a:solidFill>
            </a:endParaRPr>
          </a:p>
          <a:p>
            <a:r>
              <a:rPr lang="ru-RU" sz="2400" i="1" dirty="0" smtClean="0">
                <a:solidFill>
                  <a:srgbClr val="000099"/>
                </a:solidFill>
              </a:rPr>
              <a:t>Наиболее значима диагностика в </a:t>
            </a:r>
            <a:r>
              <a:rPr lang="ru-RU" sz="2400" i="1" dirty="0" err="1" smtClean="0">
                <a:solidFill>
                  <a:srgbClr val="000099"/>
                </a:solidFill>
              </a:rPr>
              <a:t>предпрофильной</a:t>
            </a:r>
            <a:r>
              <a:rPr lang="ru-RU" sz="2400" i="1" dirty="0" smtClean="0">
                <a:solidFill>
                  <a:srgbClr val="000099"/>
                </a:solidFill>
              </a:rPr>
              <a:t> подготовке и профильном самоопределении </a:t>
            </a:r>
            <a:r>
              <a:rPr lang="ru-RU" sz="2400" i="1" smtClean="0">
                <a:solidFill>
                  <a:srgbClr val="000099"/>
                </a:solidFill>
              </a:rPr>
              <a:t>школьников 5-10 </a:t>
            </a:r>
            <a:r>
              <a:rPr lang="ru-RU" sz="2400" i="1" dirty="0" smtClean="0">
                <a:solidFill>
                  <a:srgbClr val="000099"/>
                </a:solidFill>
              </a:rPr>
              <a:t>классов.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76" y="96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Управление </a:t>
              </a:r>
              <a:r>
                <a:rPr lang="ru-RU" sz="1600" b="1" dirty="0">
                  <a:solidFill>
                    <a:schemeClr val="bg1"/>
                  </a:solidFill>
                  <a:latin typeface="Verdana" pitchFamily="34" charset="0"/>
                </a:rPr>
                <a:t>образования администрации муниципального образования «Родниковский муниципальный район»</a:t>
              </a: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r="2702"/>
            <a:stretch>
              <a:fillRect/>
            </a:stretch>
          </p:blipFill>
          <p:spPr bwMode="auto">
            <a:xfrm>
              <a:off x="96" y="48"/>
              <a:ext cx="432" cy="522"/>
            </a:xfrm>
            <a:prstGeom prst="rect">
              <a:avLst/>
            </a:prstGeom>
            <a:noFill/>
          </p:spPr>
        </p:pic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99"/>
                </a:solidFill>
              </a:rPr>
              <a:t>Профессиональная диагностика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удия 1">
    <a:dk1>
      <a:srgbClr val="000000"/>
    </a:dk1>
    <a:lt1>
      <a:srgbClr val="FFFFFF"/>
    </a:lt1>
    <a:dk2>
      <a:srgbClr val="336666"/>
    </a:dk2>
    <a:lt2>
      <a:srgbClr val="CCCC99"/>
    </a:lt2>
    <a:accent1>
      <a:srgbClr val="97CDCC"/>
    </a:accent1>
    <a:accent2>
      <a:srgbClr val="D6E0E0"/>
    </a:accent2>
    <a:accent3>
      <a:srgbClr val="FFFFFF"/>
    </a:accent3>
    <a:accent4>
      <a:srgbClr val="000000"/>
    </a:accent4>
    <a:accent5>
      <a:srgbClr val="C9E3E2"/>
    </a:accent5>
    <a:accent6>
      <a:srgbClr val="C2CBCB"/>
    </a:accent6>
    <a:hlink>
      <a:srgbClr val="99CC00"/>
    </a:hlink>
    <a:folHlink>
      <a:srgbClr val="336666"/>
    </a:folHlink>
  </a:clrScheme>
</a:themeOverride>
</file>

<file path=ppt/theme/themeOverride2.xml><?xml version="1.0" encoding="utf-8"?>
<a:themeOverride xmlns:a="http://schemas.openxmlformats.org/drawingml/2006/main">
  <a:clrScheme name="Студия 1">
    <a:dk1>
      <a:srgbClr val="000000"/>
    </a:dk1>
    <a:lt1>
      <a:srgbClr val="FFFFFF"/>
    </a:lt1>
    <a:dk2>
      <a:srgbClr val="336666"/>
    </a:dk2>
    <a:lt2>
      <a:srgbClr val="CCCC99"/>
    </a:lt2>
    <a:accent1>
      <a:srgbClr val="97CDCC"/>
    </a:accent1>
    <a:accent2>
      <a:srgbClr val="D6E0E0"/>
    </a:accent2>
    <a:accent3>
      <a:srgbClr val="FFFFFF"/>
    </a:accent3>
    <a:accent4>
      <a:srgbClr val="000000"/>
    </a:accent4>
    <a:accent5>
      <a:srgbClr val="C9E3E2"/>
    </a:accent5>
    <a:accent6>
      <a:srgbClr val="C2CBCB"/>
    </a:accent6>
    <a:hlink>
      <a:srgbClr val="99CC00"/>
    </a:hlink>
    <a:folHlink>
      <a:srgbClr val="3366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</TotalTime>
  <Words>618</Words>
  <Application>Microsoft Office PowerPoint</Application>
  <PresentationFormat>Экран (4:3)</PresentationFormat>
  <Paragraphs>142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Monotype Corsiva</vt:lpstr>
      <vt:lpstr>Times New Roman</vt:lpstr>
      <vt:lpstr>Verdana</vt:lpstr>
      <vt:lpstr>Wingdings</vt:lpstr>
      <vt:lpstr>Студия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User20</dc:creator>
  <cp:lastModifiedBy>Белоброва</cp:lastModifiedBy>
  <cp:revision>146</cp:revision>
  <cp:lastPrinted>1601-01-01T00:00:00Z</cp:lastPrinted>
  <dcterms:created xsi:type="dcterms:W3CDTF">1601-01-01T00:00:00Z</dcterms:created>
  <dcterms:modified xsi:type="dcterms:W3CDTF">2019-12-12T05:12:54Z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